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10"/>
  </p:notesMasterIdLst>
  <p:sldIdLst>
    <p:sldId id="270" r:id="rId2"/>
    <p:sldId id="287" r:id="rId3"/>
    <p:sldId id="316" r:id="rId4"/>
    <p:sldId id="257" r:id="rId5"/>
    <p:sldId id="318" r:id="rId6"/>
    <p:sldId id="319" r:id="rId7"/>
    <p:sldId id="307" r:id="rId8"/>
    <p:sldId id="315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D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9462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9ACE7-3B3F-49DF-9FC4-4A5DB418E00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716EA-1C47-438E-B6A2-7A4F68C783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0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716EA-1C47-438E-B6A2-7A4F68C783A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1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716EA-1C47-438E-B6A2-7A4F68C783A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12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F2BA75-C4E7-4926-9F45-50CBAAB96BD7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74EB0F-08E1-4698-B709-1909A6052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gais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928926" y="6049976"/>
            <a:ext cx="3571900" cy="3794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1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cs typeface="Calibri" pitchFamily="34" charset="0"/>
              </a:rPr>
              <a:t>Екатеринбург, 2015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753" y="1340768"/>
            <a:ext cx="835824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3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3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4800" b="1" dirty="0" smtClean="0">
                <a:solidFill>
                  <a:schemeClr val="bg1"/>
                </a:solidFill>
                <a:cs typeface="Calibri" pitchFamily="34" charset="0"/>
              </a:rPr>
              <a:t>Введение системы ЕГАИС в оптовом и розничном звене продажи алкогольной продукции</a:t>
            </a:r>
            <a:endParaRPr lang="ru-RU" sz="4800" b="1" dirty="0">
              <a:solidFill>
                <a:schemeClr val="bg1"/>
              </a:solidFill>
              <a:cs typeface="Calibri" pitchFamily="34" charset="0"/>
            </a:endParaRPr>
          </a:p>
        </p:txBody>
      </p:sp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57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047745"/>
      </p:ext>
    </p:extLst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10710"/>
            <a:ext cx="8219256" cy="5731268"/>
          </a:xfrm>
        </p:spPr>
        <p:txBody>
          <a:bodyPr>
            <a:noAutofit/>
          </a:bodyPr>
          <a:lstStyle/>
          <a:p>
            <a:pPr marL="182563" indent="-46038" algn="just">
              <a:buClr>
                <a:schemeClr val="bg1"/>
              </a:buClr>
              <a:buNone/>
            </a:pPr>
            <a:r>
              <a:rPr lang="ru-RU" sz="2400" dirty="0" smtClean="0"/>
              <a:t>			</a:t>
            </a:r>
            <a:endParaRPr lang="en-US" sz="2400" dirty="0" smtClean="0"/>
          </a:p>
          <a:p>
            <a:pPr marL="182563" indent="-46038" algn="just">
              <a:buClr>
                <a:schemeClr val="bg1"/>
              </a:buClr>
              <a:buNone/>
            </a:pPr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ru-RU" b="1" dirty="0" smtClean="0">
                <a:solidFill>
                  <a:schemeClr val="bg1"/>
                </a:solidFill>
              </a:rPr>
              <a:t>Федеральный </a:t>
            </a:r>
            <a:r>
              <a:rPr lang="ru-RU" b="1" dirty="0">
                <a:solidFill>
                  <a:schemeClr val="bg1"/>
                </a:solidFill>
              </a:rPr>
              <a:t>закон от 29.06.2015 № 182-ФЗ "О  внесении изменений в Федеральный </a:t>
            </a:r>
            <a:r>
              <a:rPr lang="ru-RU" b="1" dirty="0" smtClean="0">
                <a:solidFill>
                  <a:schemeClr val="bg1"/>
                </a:solidFill>
              </a:rPr>
              <a:t>закон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от 22.11.1995 N 171-ФЗ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"О государственном регулировании производства и оборота этилового спирта, алкогольной и спиртосодержащей продукции и об ограничении потребления (распития) алкогольной продукции" внес изменения в перечень лиц, обязанных представлять сведения в ЕГАИС. Кроме того, установил сроки, с которых они должны исполнить свои обязанности по передаче сведений в ЕГАИС.</a:t>
            </a:r>
            <a:endParaRPr lang="en-US" b="1" dirty="0">
              <a:solidFill>
                <a:schemeClr val="bg1"/>
              </a:solidFill>
            </a:endParaRPr>
          </a:p>
          <a:p>
            <a:pPr marL="990600" indent="-854075" algn="just">
              <a:buClr>
                <a:schemeClr val="bg1"/>
              </a:buClr>
              <a:buFontTx/>
              <a:buChar char="-"/>
            </a:pPr>
            <a:endParaRPr lang="ru-RU" sz="2400" dirty="0" smtClean="0"/>
          </a:p>
          <a:p>
            <a:pPr>
              <a:buClr>
                <a:schemeClr val="bg1"/>
              </a:buClr>
              <a:buSzPct val="70000"/>
              <a:buNone/>
            </a:pPr>
            <a:endParaRPr lang="ru-RU" sz="2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65118" y="387489"/>
            <a:ext cx="71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cs typeface="Calibri" pitchFamily="34" charset="0"/>
              </a:rPr>
              <a:t>ЕГАИС, начиная с 2015 года</a:t>
            </a:r>
            <a:r>
              <a:rPr lang="ru-RU" sz="3200" b="1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3200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3" y="116632"/>
            <a:ext cx="1691680" cy="118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795003"/>
      </p:ext>
    </p:extLst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10710"/>
            <a:ext cx="8219256" cy="5731268"/>
          </a:xfrm>
        </p:spPr>
        <p:txBody>
          <a:bodyPr>
            <a:noAutofit/>
          </a:bodyPr>
          <a:lstStyle/>
          <a:p>
            <a:pPr marL="182563" indent="-46038" algn="just">
              <a:buClr>
                <a:schemeClr val="bg1"/>
              </a:buClr>
              <a:buNone/>
            </a:pPr>
            <a:r>
              <a:rPr lang="ru-RU" sz="2400" dirty="0" smtClean="0"/>
              <a:t>			</a:t>
            </a:r>
            <a:endParaRPr lang="en-US" sz="2400" dirty="0" smtClean="0"/>
          </a:p>
          <a:p>
            <a:pPr marL="182563" indent="-46038" algn="just">
              <a:buClr>
                <a:schemeClr val="bg1"/>
              </a:buClr>
              <a:buNone/>
            </a:pPr>
            <a:endParaRPr lang="en-US" sz="2400" dirty="0"/>
          </a:p>
          <a:p>
            <a:pPr marL="182563" indent="-46038" algn="just">
              <a:buClr>
                <a:schemeClr val="bg1"/>
              </a:buClr>
              <a:buNone/>
            </a:pPr>
            <a:r>
              <a:rPr lang="ru-RU" sz="2400" dirty="0"/>
              <a:t>	</a:t>
            </a:r>
            <a:r>
              <a:rPr lang="ru-RU" sz="2400" dirty="0" smtClean="0"/>
              <a:t>	</a:t>
            </a:r>
          </a:p>
          <a:p>
            <a:pPr>
              <a:buClr>
                <a:schemeClr val="bg1"/>
              </a:buClr>
              <a:buSzPct val="70000"/>
              <a:buNone/>
            </a:pPr>
            <a:endParaRPr lang="ru-RU" sz="2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65118" y="387489"/>
            <a:ext cx="71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Кто и когда должен быть подключен к системе?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3" y="116632"/>
            <a:ext cx="1691680" cy="118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53353"/>
              </p:ext>
            </p:extLst>
          </p:nvPr>
        </p:nvGraphicFramePr>
        <p:xfrm>
          <a:off x="557762" y="1384525"/>
          <a:ext cx="8229599" cy="5112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4250"/>
                <a:gridCol w="2119293"/>
                <a:gridCol w="1466056"/>
              </a:tblGrid>
              <a:tr h="495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Осуществляемый вид деятельности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</a:rPr>
                        <a:t>Фиксация в ЕГАИС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</a:rPr>
                        <a:t>Срок вступления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/>
                </a:tc>
              </a:tr>
              <a:tr h="990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Организации, осуществляющие закупку, хранение и поставку алкогольной и спиртосодержащей 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</a:rPr>
                        <a:t>продукции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</a:rPr>
                        <a:t>ОПТ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 части отражения 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</a:rPr>
                        <a:t>оборота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01.01.2016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48549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Организации и Индивидуальные предприниматели , осуществляющие розничную продажу алкогольной продукции а так же пива и пивных напитков, сидра, 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</a:rPr>
                        <a:t>пуаре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, медовухи в городских поселениях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 части подтверждения факта закупки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01.01.2016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95165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 части розничной продажи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01.07.2016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9903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Организации, осуществляющие розничную продажу алкогольной продукции в сельских поселениях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 части подтверждения факта закупки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01.01.2016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495165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 части розничной продажи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01.07.2017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80" marR="682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266187"/>
      </p:ext>
    </p:extLst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19256" cy="5158551"/>
          </a:xfrm>
        </p:spPr>
        <p:txBody>
          <a:bodyPr>
            <a:noAutofit/>
          </a:bodyPr>
          <a:lstStyle/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ПК (либо планшет</a:t>
            </a:r>
            <a:r>
              <a:rPr lang="ru-RU" sz="2400" dirty="0" smtClean="0">
                <a:solidFill>
                  <a:schemeClr val="bg1"/>
                </a:solidFill>
              </a:rPr>
              <a:t>)</a:t>
            </a:r>
            <a:r>
              <a:rPr lang="ru-RU" sz="2400" dirty="0">
                <a:solidFill>
                  <a:schemeClr val="bg1"/>
                </a:solidFill>
              </a:rPr>
              <a:t> требования размещены на сайте </a:t>
            </a:r>
            <a:r>
              <a:rPr lang="en-US" sz="2400" dirty="0" smtClean="0">
                <a:solidFill>
                  <a:schemeClr val="bg1"/>
                </a:solidFill>
              </a:rPr>
              <a:t>egais.ru,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INTERNET(!?)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Заказать а</a:t>
            </a:r>
            <a:r>
              <a:rPr lang="ru-RU" sz="2400" dirty="0">
                <a:solidFill>
                  <a:schemeClr val="bg1"/>
                </a:solidFill>
              </a:rPr>
              <a:t>ппаратный </a:t>
            </a:r>
            <a:r>
              <a:rPr lang="ru-RU" sz="2400" dirty="0" smtClean="0">
                <a:solidFill>
                  <a:schemeClr val="bg1"/>
                </a:solidFill>
              </a:rPr>
              <a:t>крипто-ключ (</a:t>
            </a:r>
            <a:r>
              <a:rPr lang="ru-RU" sz="2400" dirty="0">
                <a:solidFill>
                  <a:schemeClr val="bg1"/>
                </a:solidFill>
              </a:rPr>
              <a:t>для опта и розницы одинаковый) </a:t>
            </a:r>
            <a:r>
              <a:rPr lang="ru-RU" sz="2400" dirty="0" smtClean="0">
                <a:solidFill>
                  <a:schemeClr val="bg1"/>
                </a:solidFill>
              </a:rPr>
              <a:t>-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JaCarta</a:t>
            </a:r>
            <a:r>
              <a:rPr lang="en-US" sz="2400" dirty="0">
                <a:solidFill>
                  <a:schemeClr val="bg1"/>
                </a:solidFill>
              </a:rPr>
              <a:t> SE PKI/</a:t>
            </a:r>
            <a:r>
              <a:rPr lang="ru-RU" sz="2400" dirty="0" smtClean="0">
                <a:solidFill>
                  <a:schemeClr val="bg1"/>
                </a:solidFill>
              </a:rPr>
              <a:t>ГОСТ на сайте </a:t>
            </a:r>
            <a:r>
              <a:rPr lang="en-US" sz="2400" dirty="0" err="1" smtClean="0">
                <a:solidFill>
                  <a:schemeClr val="bg1"/>
                </a:solidFill>
                <a:hlinkClick r:id="rId2"/>
              </a:rPr>
              <a:t>dap.center</a:t>
            </a:r>
            <a:r>
              <a:rPr lang="en-US" sz="2400" dirty="0" smtClean="0">
                <a:solidFill>
                  <a:schemeClr val="bg1"/>
                </a:solidFill>
                <a:hlinkClick r:id="rId2"/>
              </a:rPr>
              <a:t>-inform</a:t>
            </a:r>
            <a:r>
              <a:rPr lang="ru-RU" sz="2400" dirty="0" smtClean="0">
                <a:solidFill>
                  <a:schemeClr val="bg1"/>
                </a:solidFill>
                <a:hlinkClick r:id="rId2"/>
              </a:rPr>
              <a:t>.</a:t>
            </a:r>
            <a:r>
              <a:rPr lang="ru-RU" sz="2400" dirty="0" err="1" smtClean="0">
                <a:solidFill>
                  <a:schemeClr val="bg1"/>
                </a:solidFill>
                <a:hlinkClick r:id="rId2"/>
              </a:rPr>
              <a:t>ru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Получить усиленную квалифицированную электронную подпись (на уполномоченное лицо торгового </a:t>
            </a:r>
            <a:r>
              <a:rPr lang="ru-RU" sz="2400" dirty="0" smtClean="0">
                <a:solidFill>
                  <a:schemeClr val="bg1"/>
                </a:solidFill>
              </a:rPr>
              <a:t>объекта)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  <a:endParaRPr lang="en-US" sz="2400" dirty="0">
              <a:solidFill>
                <a:schemeClr val="bg1"/>
              </a:solidFill>
            </a:endParaRPr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Зарегистрироваться на сайте </a:t>
            </a:r>
            <a:r>
              <a:rPr lang="ru-RU" sz="2400" dirty="0">
                <a:solidFill>
                  <a:schemeClr val="bg1"/>
                </a:solidFill>
                <a:hlinkClick r:id="rId2"/>
              </a:rPr>
              <a:t>egais.ru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en-US" sz="2400" dirty="0" smtClean="0">
                <a:solidFill>
                  <a:schemeClr val="bg1"/>
                </a:solidFill>
              </a:rPr>
              <a:t>-</a:t>
            </a:r>
            <a:r>
              <a:rPr lang="ru-RU" sz="2400" dirty="0" smtClean="0">
                <a:solidFill>
                  <a:schemeClr val="bg1"/>
                </a:solidFill>
              </a:rPr>
              <a:t> скачать </a:t>
            </a:r>
            <a:r>
              <a:rPr lang="ru-RU" sz="2400" dirty="0">
                <a:solidFill>
                  <a:schemeClr val="bg1"/>
                </a:solidFill>
              </a:rPr>
              <a:t>дистрибутив </a:t>
            </a:r>
            <a:r>
              <a:rPr lang="ru-RU" sz="2400" dirty="0" smtClean="0">
                <a:solidFill>
                  <a:schemeClr val="bg1"/>
                </a:solidFill>
              </a:rPr>
              <a:t>«</a:t>
            </a:r>
            <a:r>
              <a:rPr lang="ru-RU" sz="2400" dirty="0">
                <a:solidFill>
                  <a:schemeClr val="bg1"/>
                </a:solidFill>
              </a:rPr>
              <a:t>Универсальный транспортный модуль</a:t>
            </a:r>
            <a:r>
              <a:rPr lang="ru-RU" sz="2400" dirty="0" smtClean="0">
                <a:solidFill>
                  <a:schemeClr val="bg1"/>
                </a:solidFill>
              </a:rPr>
              <a:t>»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Доработать свою учетную систему товарооборота в соответствии с требованием </a:t>
            </a:r>
            <a:r>
              <a:rPr lang="ru-RU" sz="2400" dirty="0" err="1" smtClean="0">
                <a:solidFill>
                  <a:schemeClr val="bg1"/>
                </a:solidFill>
              </a:rPr>
              <a:t>Росалкогольрегулирования</a:t>
            </a:r>
            <a:r>
              <a:rPr lang="ru-RU" sz="2400" dirty="0" smtClean="0">
                <a:solidFill>
                  <a:schemeClr val="bg1"/>
                </a:solidFill>
              </a:rPr>
              <a:t> (требования размещены в Личном кабинете на </a:t>
            </a:r>
            <a:r>
              <a:rPr lang="ru-RU" sz="2400" dirty="0">
                <a:solidFill>
                  <a:schemeClr val="bg1"/>
                </a:solidFill>
                <a:hlinkClick r:id="rId2"/>
              </a:rPr>
              <a:t>egais.ru</a:t>
            </a:r>
            <a:r>
              <a:rPr lang="ru-RU" sz="2400" dirty="0" smtClean="0">
                <a:solidFill>
                  <a:schemeClr val="bg1"/>
                </a:solidFill>
              </a:rPr>
              <a:t>).</a:t>
            </a:r>
          </a:p>
          <a:p>
            <a:pPr algn="just">
              <a:buClr>
                <a:schemeClr val="bg1"/>
              </a:buClr>
              <a:buNone/>
            </a:pPr>
            <a:endParaRPr lang="ru-RU" dirty="0"/>
          </a:p>
          <a:p>
            <a:pPr>
              <a:buClr>
                <a:schemeClr val="bg1"/>
              </a:buClr>
              <a:buSzPct val="70000"/>
              <a:buNone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60648"/>
            <a:ext cx="71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Что необходимо сделать для  внедрения  </a:t>
            </a:r>
            <a:r>
              <a:rPr lang="ru-RU" sz="3200" b="1" i="1" dirty="0" smtClean="0"/>
              <a:t>ЕГАИС к 1 января 2016</a:t>
            </a:r>
            <a:r>
              <a:rPr lang="en-US" sz="3200" b="1" i="1" dirty="0" smtClean="0"/>
              <a:t>?</a:t>
            </a:r>
            <a:endParaRPr lang="ru-RU" sz="3200" b="1" i="1" dirty="0">
              <a:cs typeface="Calibri" pitchFamily="34" charset="0"/>
            </a:endParaRPr>
          </a:p>
        </p:txBody>
      </p:sp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57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19256" cy="5158551"/>
          </a:xfrm>
        </p:spPr>
        <p:txBody>
          <a:bodyPr>
            <a:noAutofit/>
          </a:bodyPr>
          <a:lstStyle/>
          <a:p>
            <a:pPr algn="just">
              <a:buClr>
                <a:schemeClr val="bg1"/>
              </a:buClr>
              <a:buFontTx/>
              <a:buChar char="-"/>
            </a:pPr>
            <a:r>
              <a:rPr lang="ru-RU" sz="2400" b="1" dirty="0">
                <a:solidFill>
                  <a:schemeClr val="bg1"/>
                </a:solidFill>
              </a:rPr>
              <a:t>Сертификация компонентов ЕГАИС как программного комплекса не </a:t>
            </a:r>
            <a:r>
              <a:rPr lang="ru-RU" sz="2400" b="1" dirty="0" smtClean="0">
                <a:solidFill>
                  <a:schemeClr val="bg1"/>
                </a:solidFill>
              </a:rPr>
              <a:t>требуется</a:t>
            </a:r>
            <a:r>
              <a:rPr lang="en-US" sz="2400" b="1" dirty="0" smtClean="0">
                <a:solidFill>
                  <a:schemeClr val="bg1"/>
                </a:solidFill>
              </a:rPr>
              <a:t>;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just">
              <a:buClr>
                <a:schemeClr val="bg1"/>
              </a:buClr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Универсальный </a:t>
            </a:r>
            <a:r>
              <a:rPr lang="ru-RU" sz="2400" b="1" dirty="0">
                <a:solidFill>
                  <a:schemeClr val="bg1"/>
                </a:solidFill>
              </a:rPr>
              <a:t>транспортный модуль (УТМ) устанавливается на КАЖДОМ месте осуществления </a:t>
            </a:r>
            <a:r>
              <a:rPr lang="ru-RU" sz="2400" b="1" dirty="0" smtClean="0">
                <a:solidFill>
                  <a:schemeClr val="bg1"/>
                </a:solidFill>
              </a:rPr>
              <a:t>деятельности</a:t>
            </a:r>
            <a:r>
              <a:rPr lang="en-US" sz="2400" b="1" dirty="0" smtClean="0">
                <a:solidFill>
                  <a:schemeClr val="bg1"/>
                </a:solidFill>
              </a:rPr>
              <a:t>/</a:t>
            </a:r>
            <a:r>
              <a:rPr lang="ru-RU" sz="2400" b="1" dirty="0" smtClean="0">
                <a:solidFill>
                  <a:schemeClr val="bg1"/>
                </a:solidFill>
              </a:rPr>
              <a:t>обособленном подразделении</a:t>
            </a:r>
            <a:r>
              <a:rPr lang="en-US" sz="2400" b="1" dirty="0" smtClean="0">
                <a:solidFill>
                  <a:schemeClr val="bg1"/>
                </a:solidFill>
              </a:rPr>
              <a:t>;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</a:p>
          <a:p>
            <a:pPr algn="just">
              <a:buClr>
                <a:schemeClr val="bg1"/>
              </a:buClr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Для </a:t>
            </a:r>
            <a:r>
              <a:rPr lang="ru-RU" sz="2400" b="1" dirty="0">
                <a:solidFill>
                  <a:schemeClr val="bg1"/>
                </a:solidFill>
              </a:rPr>
              <a:t>работы каждого УТМ необходим </a:t>
            </a:r>
            <a:r>
              <a:rPr lang="ru-RU" sz="2400" b="1" dirty="0" smtClean="0">
                <a:solidFill>
                  <a:schemeClr val="bg1"/>
                </a:solidFill>
              </a:rPr>
              <a:t>крипто-ключ </a:t>
            </a:r>
            <a:r>
              <a:rPr lang="ru-RU" sz="2400" b="1" dirty="0" err="1" smtClean="0">
                <a:solidFill>
                  <a:schemeClr val="bg1"/>
                </a:solidFill>
              </a:rPr>
              <a:t>JaCarta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SE </a:t>
            </a:r>
            <a:r>
              <a:rPr lang="ru-RU" sz="2400" b="1" dirty="0" smtClean="0">
                <a:solidFill>
                  <a:schemeClr val="bg1"/>
                </a:solidFill>
              </a:rPr>
              <a:t>PKI/Гост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(</a:t>
            </a:r>
            <a:r>
              <a:rPr lang="ru-RU" sz="2400" b="1" dirty="0">
                <a:solidFill>
                  <a:schemeClr val="bg1"/>
                </a:solidFill>
              </a:rPr>
              <a:t>физический носитель</a:t>
            </a:r>
            <a:r>
              <a:rPr lang="ru-RU" sz="2400" b="1" dirty="0" smtClean="0">
                <a:solidFill>
                  <a:schemeClr val="bg1"/>
                </a:solidFill>
              </a:rPr>
              <a:t>)</a:t>
            </a:r>
            <a:r>
              <a:rPr lang="en-US" sz="2400" b="1" dirty="0" smtClean="0">
                <a:solidFill>
                  <a:schemeClr val="bg1"/>
                </a:solidFill>
              </a:rPr>
              <a:t>;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algn="just">
              <a:buClr>
                <a:schemeClr val="bg1"/>
              </a:buClr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Дистрибутив </a:t>
            </a:r>
            <a:r>
              <a:rPr lang="ru-RU" sz="2400" b="1" dirty="0">
                <a:solidFill>
                  <a:schemeClr val="bg1"/>
                </a:solidFill>
              </a:rPr>
              <a:t>программного обеспечения </a:t>
            </a:r>
            <a:r>
              <a:rPr lang="ru-RU" sz="2400" b="1" dirty="0" smtClean="0">
                <a:solidFill>
                  <a:schemeClr val="bg1"/>
                </a:solidFill>
              </a:rPr>
              <a:t>УТМ предоставляется бесплатно</a:t>
            </a:r>
            <a:r>
              <a:rPr lang="en-US" sz="2400" b="1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buClr>
                <a:schemeClr val="bg1"/>
              </a:buClr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Тестировать работу в ЕГАИС можно и нужно уже сейчас!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just">
              <a:buClr>
                <a:schemeClr val="bg1"/>
              </a:buClr>
              <a:buFontTx/>
              <a:buChar char="-"/>
            </a:pPr>
            <a:endParaRPr lang="ru-RU" sz="2400" dirty="0"/>
          </a:p>
          <a:p>
            <a:pPr algn="just">
              <a:buClr>
                <a:schemeClr val="bg1"/>
              </a:buClr>
              <a:buNone/>
            </a:pPr>
            <a:endParaRPr lang="ru-RU" dirty="0"/>
          </a:p>
          <a:p>
            <a:pPr>
              <a:buClr>
                <a:schemeClr val="bg1"/>
              </a:buClr>
              <a:buSzPct val="70000"/>
              <a:buNone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60648"/>
            <a:ext cx="71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Важно знать!</a:t>
            </a:r>
            <a:endParaRPr lang="ru-RU" sz="3200" b="1" i="1" dirty="0">
              <a:cs typeface="Calibri" pitchFamily="34" charset="0"/>
            </a:endParaRPr>
          </a:p>
        </p:txBody>
      </p:sp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57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720341"/>
      </p:ext>
    </p:extLst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19256" cy="5158551"/>
          </a:xfrm>
        </p:spPr>
        <p:txBody>
          <a:bodyPr>
            <a:noAutofit/>
          </a:bodyPr>
          <a:lstStyle/>
          <a:p>
            <a:pPr algn="just">
              <a:buClr>
                <a:schemeClr val="bg1"/>
              </a:buClr>
              <a:buFontTx/>
              <a:buChar char="-"/>
            </a:pPr>
            <a:endParaRPr lang="ru-RU" sz="2400" dirty="0" smtClean="0"/>
          </a:p>
          <a:p>
            <a:pPr algn="just">
              <a:buClr>
                <a:schemeClr val="bg1"/>
              </a:buClr>
              <a:buFontTx/>
              <a:buChar char="-"/>
            </a:pPr>
            <a:endParaRPr lang="ru-RU" sz="2400" dirty="0" smtClean="0"/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</a:rPr>
              <a:t>Установить </a:t>
            </a:r>
            <a:r>
              <a:rPr lang="ru-RU" sz="2400" b="1" dirty="0">
                <a:solidFill>
                  <a:schemeClr val="bg1"/>
                </a:solidFill>
              </a:rPr>
              <a:t>на кассе программное обеспечение, прошедшее тестирование на совместимость с ПО </a:t>
            </a:r>
            <a:r>
              <a:rPr lang="ru-RU" sz="2400" b="1" dirty="0" smtClean="0">
                <a:solidFill>
                  <a:schemeClr val="bg1"/>
                </a:solidFill>
              </a:rPr>
              <a:t>ЕГАИС – т.е. касса должна обмениваться информацией с УТМ</a:t>
            </a:r>
            <a:r>
              <a:rPr lang="en-US" sz="2400" b="1" dirty="0" smtClean="0">
                <a:solidFill>
                  <a:schemeClr val="bg1"/>
                </a:solidFill>
              </a:rPr>
              <a:t>;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</a:rPr>
              <a:t>Сканер двумерных штриховых кодов </a:t>
            </a:r>
            <a:r>
              <a:rPr lang="en-US" sz="2400" b="1" dirty="0" smtClean="0">
                <a:solidFill>
                  <a:schemeClr val="bg1"/>
                </a:solidFill>
              </a:rPr>
              <a:t>PDF417</a:t>
            </a:r>
            <a:r>
              <a:rPr lang="ru-RU" sz="2400" b="1" dirty="0" smtClean="0">
                <a:solidFill>
                  <a:schemeClr val="bg1"/>
                </a:solidFill>
              </a:rPr>
              <a:t> (должен считывать </a:t>
            </a:r>
            <a:r>
              <a:rPr lang="ru-RU" sz="2400" b="1" dirty="0" err="1" smtClean="0">
                <a:solidFill>
                  <a:schemeClr val="bg1"/>
                </a:solidFill>
              </a:rPr>
              <a:t>штрихкод</a:t>
            </a:r>
            <a:r>
              <a:rPr lang="ru-RU" sz="2400" b="1" dirty="0" smtClean="0">
                <a:solidFill>
                  <a:schemeClr val="bg1"/>
                </a:solidFill>
              </a:rPr>
              <a:t> на марке);</a:t>
            </a:r>
          </a:p>
          <a:p>
            <a:pPr marL="594360" indent="-457200" algn="just">
              <a:buClr>
                <a:schemeClr val="bg1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</a:rPr>
              <a:t>Фискальный регистратор ККТ (должен распечатывать слипы, в </a:t>
            </a:r>
            <a:r>
              <a:rPr lang="ru-RU" sz="2400" b="1" dirty="0" err="1" smtClean="0">
                <a:solidFill>
                  <a:schemeClr val="bg1"/>
                </a:solidFill>
              </a:rPr>
              <a:t>т.ч</a:t>
            </a:r>
            <a:r>
              <a:rPr lang="ru-RU" sz="2400" b="1" dirty="0" smtClean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QR-</a:t>
            </a:r>
            <a:r>
              <a:rPr lang="ru-RU" sz="2400" b="1" dirty="0" smtClean="0">
                <a:solidFill>
                  <a:schemeClr val="bg1"/>
                </a:solidFill>
              </a:rPr>
              <a:t>код).</a:t>
            </a:r>
          </a:p>
          <a:p>
            <a:pPr algn="just">
              <a:buClr>
                <a:schemeClr val="bg1"/>
              </a:buClr>
              <a:buNone/>
            </a:pPr>
            <a:endParaRPr lang="ru-RU" dirty="0"/>
          </a:p>
          <a:p>
            <a:pPr>
              <a:buClr>
                <a:schemeClr val="bg1"/>
              </a:buClr>
              <a:buSzPct val="70000"/>
              <a:buNone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60648"/>
            <a:ext cx="71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Что необходимо </a:t>
            </a:r>
            <a:r>
              <a:rPr lang="ru-RU" sz="3200" b="1" i="1" dirty="0" smtClean="0"/>
              <a:t>сделать для  реализации розничных продаж в ЕГАИС к 1 июля 2016</a:t>
            </a:r>
            <a:r>
              <a:rPr lang="en-US" sz="3200" b="1" i="1" dirty="0" smtClean="0"/>
              <a:t>/</a:t>
            </a:r>
            <a:r>
              <a:rPr lang="ru-RU" sz="3200" b="1" i="1" dirty="0" smtClean="0"/>
              <a:t>2017</a:t>
            </a:r>
            <a:r>
              <a:rPr lang="en-US" sz="3200" b="1" i="1" dirty="0" smtClean="0"/>
              <a:t>?</a:t>
            </a:r>
            <a:endParaRPr lang="ru-RU" sz="3200" b="1" i="1" dirty="0">
              <a:cs typeface="Calibri" pitchFamily="34" charset="0"/>
            </a:endParaRPr>
          </a:p>
        </p:txBody>
      </p:sp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57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15895"/>
      </p:ext>
    </p:extLst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57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1353268"/>
            <a:ext cx="3384376" cy="363940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9" y="1340768"/>
            <a:ext cx="5040560" cy="36519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1314" y="5093429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</a:t>
            </a:r>
            <a:r>
              <a:rPr lang="ru-RU" sz="2400" b="1" dirty="0" smtClean="0">
                <a:solidFill>
                  <a:schemeClr val="bg1"/>
                </a:solidFill>
              </a:rPr>
              <a:t>Покупатель будет иметь возможность проверить на сайте </a:t>
            </a:r>
            <a:r>
              <a:rPr lang="ru-RU" sz="2400" b="1" dirty="0" err="1" smtClean="0">
                <a:solidFill>
                  <a:schemeClr val="bg1"/>
                </a:solidFill>
              </a:rPr>
              <a:t>Росалкогольрегулирования</a:t>
            </a:r>
            <a:r>
              <a:rPr lang="ru-RU" sz="2400" b="1" dirty="0" smtClean="0">
                <a:solidFill>
                  <a:schemeClr val="bg1"/>
                </a:solidFill>
              </a:rPr>
              <a:t> факт фиксации данной продажи и убедиться в подлинности.</a:t>
            </a:r>
          </a:p>
        </p:txBody>
      </p:sp>
    </p:spTree>
    <p:extLst>
      <p:ext uri="{BB962C8B-B14F-4D97-AF65-F5344CB8AC3E}">
        <p14:creationId xmlns:p14="http://schemas.microsoft.com/office/powerpoint/2010/main" val="1637515700"/>
      </p:ext>
    </p:extLst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www.r39.center-inform.ru/upload/medialibrary/e79/e795e166209f0151e22e451df64f713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5785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791" y="620688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/>
              <a:t>Благодарим за внимание!</a:t>
            </a:r>
            <a:endParaRPr lang="en-US" sz="3200" b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prstClr val="black"/>
                </a:solidFill>
              </a:rPr>
              <a:t>По </a:t>
            </a:r>
            <a:r>
              <a:rPr lang="ru-RU" sz="3200" b="1" dirty="0">
                <a:solidFill>
                  <a:prstClr val="black"/>
                </a:solidFill>
              </a:rPr>
              <a:t>вопросам </a:t>
            </a:r>
            <a:r>
              <a:rPr lang="ru-RU" sz="3200" b="1" dirty="0" smtClean="0">
                <a:solidFill>
                  <a:prstClr val="black"/>
                </a:solidFill>
              </a:rPr>
              <a:t>ЕГАИС</a:t>
            </a:r>
            <a:endParaRPr lang="ru-RU" sz="32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prstClr val="black"/>
                </a:solidFill>
              </a:rPr>
              <a:t>обращайтесь в отдел </a:t>
            </a:r>
            <a:r>
              <a:rPr lang="ru-RU" sz="3200" b="1" dirty="0" smtClean="0">
                <a:solidFill>
                  <a:prstClr val="black"/>
                </a:solidFill>
              </a:rPr>
              <a:t>сопровождения спец. проектов:</a:t>
            </a:r>
            <a:endParaRPr lang="ru-RU" sz="3200" b="1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smtClean="0">
                <a:solidFill>
                  <a:srgbClr val="C00000"/>
                </a:solidFill>
              </a:rPr>
              <a:t>(343) 295-18-95</a:t>
            </a:r>
            <a:r>
              <a:rPr lang="ru-RU" sz="4800" b="1" dirty="0" smtClean="0">
                <a:solidFill>
                  <a:prstClr val="black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C00000"/>
                </a:solidFill>
              </a:rPr>
              <a:t>egais@r66.center-inform.ru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4625480"/>
            <a:ext cx="80648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Екатеринбургский филиал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ФГУП «ЦентрИнформ»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620144, г. Екатеринбург, ул. Хохрякова, д.87</a:t>
            </a:r>
          </a:p>
        </p:txBody>
      </p:sp>
    </p:spTree>
  </p:cSld>
  <p:clrMapOvr>
    <a:masterClrMapping/>
  </p:clrMapOvr>
  <p:transition spd="med" advClick="0" advTm="15000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12330</TotalTime>
  <Words>330</Words>
  <Application>Microsoft Office PowerPoint</Application>
  <PresentationFormat>Экран (4:3)</PresentationFormat>
  <Paragraphs>56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регулированию алкогольного рынка               Управление автоматизированных информационных систем             О практике использования и результатах функционирования федеральных государственных информационных систем</dc:title>
  <dc:creator>kovaleva-ea</dc:creator>
  <cp:lastModifiedBy>Сергей Мороз</cp:lastModifiedBy>
  <cp:revision>310</cp:revision>
  <cp:lastPrinted>2014-11-17T07:59:47Z</cp:lastPrinted>
  <dcterms:created xsi:type="dcterms:W3CDTF">2013-10-15T06:42:52Z</dcterms:created>
  <dcterms:modified xsi:type="dcterms:W3CDTF">2015-10-02T09:20:56Z</dcterms:modified>
</cp:coreProperties>
</file>